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 showSpecialPlsOnTitleSld="0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5143500" cx="9144000"/>
  <p:notesSz cx="6858000" cy="9144000"/>
  <p:embeddedFontLst>
    <p:embeddedFont>
      <p:font typeface="Roboto"/>
      <p:regular r:id="rId26"/>
      <p:bold r:id="rId27"/>
      <p:italic r:id="rId28"/>
      <p:boldItalic r:id="rId29"/>
    </p:embeddedFont>
    <p:embeddedFont>
      <p:font typeface="Nunito"/>
      <p:regular r:id="rId30"/>
      <p:bold r:id="rId31"/>
      <p:italic r:id="rId32"/>
      <p:boldItalic r:id="rId33"/>
    </p:embeddedFont>
    <p:embeddedFont>
      <p:font typeface="Lobster"/>
      <p:regular r:id="rId34"/>
    </p:embeddedFont>
    <p:embeddedFont>
      <p:font typeface="Montserrat"/>
      <p:regular r:id="rId35"/>
      <p:bold r:id="rId36"/>
      <p:italic r:id="rId37"/>
      <p:boldItalic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C607F313-6CEA-4A4F-BD2C-6ECFA3B66C56}">
  <a:tblStyle styleId="{C607F313-6CEA-4A4F-BD2C-6ECFA3B66C5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-regular.fntdata"/><Relationship Id="rId25" Type="http://schemas.openxmlformats.org/officeDocument/2006/relationships/slide" Target="slides/slide20.xml"/><Relationship Id="rId28" Type="http://schemas.openxmlformats.org/officeDocument/2006/relationships/font" Target="fonts/Roboto-italic.fntdata"/><Relationship Id="rId27" Type="http://schemas.openxmlformats.org/officeDocument/2006/relationships/font" Target="fonts/Roboto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Nunito-bold.fntdata"/><Relationship Id="rId30" Type="http://schemas.openxmlformats.org/officeDocument/2006/relationships/font" Target="fonts/Nunito-regular.fntdata"/><Relationship Id="rId11" Type="http://schemas.openxmlformats.org/officeDocument/2006/relationships/slide" Target="slides/slide6.xml"/><Relationship Id="rId33" Type="http://schemas.openxmlformats.org/officeDocument/2006/relationships/font" Target="fonts/Nunito-boldItalic.fntdata"/><Relationship Id="rId10" Type="http://schemas.openxmlformats.org/officeDocument/2006/relationships/slide" Target="slides/slide5.xml"/><Relationship Id="rId32" Type="http://schemas.openxmlformats.org/officeDocument/2006/relationships/font" Target="fonts/Nunito-italic.fntdata"/><Relationship Id="rId13" Type="http://schemas.openxmlformats.org/officeDocument/2006/relationships/slide" Target="slides/slide8.xml"/><Relationship Id="rId35" Type="http://schemas.openxmlformats.org/officeDocument/2006/relationships/font" Target="fonts/Montserrat-regular.fntdata"/><Relationship Id="rId12" Type="http://schemas.openxmlformats.org/officeDocument/2006/relationships/slide" Target="slides/slide7.xml"/><Relationship Id="rId34" Type="http://schemas.openxmlformats.org/officeDocument/2006/relationships/font" Target="fonts/Lobster-regular.fntdata"/><Relationship Id="rId15" Type="http://schemas.openxmlformats.org/officeDocument/2006/relationships/slide" Target="slides/slide10.xml"/><Relationship Id="rId37" Type="http://schemas.openxmlformats.org/officeDocument/2006/relationships/font" Target="fonts/Montserrat-italic.fntdata"/><Relationship Id="rId14" Type="http://schemas.openxmlformats.org/officeDocument/2006/relationships/slide" Target="slides/slide9.xml"/><Relationship Id="rId36" Type="http://schemas.openxmlformats.org/officeDocument/2006/relationships/font" Target="fonts/Montserrat-bold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38" Type="http://schemas.openxmlformats.org/officeDocument/2006/relationships/font" Target="fonts/Montserrat-bold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35f391192_0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35f391192_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58fc801569_3_8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58fc801569_3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5909213c30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5909213c3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58fc801569_2_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58fc801569_2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58fc801569_3_9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58fc801569_3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58fc801569_3_11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58fc801569_3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58fc801569_2_2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58fc801569_2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58fc801569_2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58fc801569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58fc801569_3_3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58fc801569_3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5909213c30_0_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5909213c30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5909213c30_1_2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5909213c30_1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606f1c2d_3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3606f1c2d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5904570429_1_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5904570429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5f391192_0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5f391192_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5f391192_02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5f391192_0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58fc801569_3_6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58fc801569_3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58fc801569_3_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58fc801569_3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58fc801569_3_7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58fc801569_3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58fc801569_3_2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58fc801569_3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" type="title">
  <p:cSld name="TITLE">
    <p:bg>
      <p:bgPr>
        <a:solidFill>
          <a:srgbClr val="6FA8DC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emelia_icons.png" id="10" name="Google Shape;10;p2"/>
          <p:cNvPicPr preferRelativeResize="0"/>
          <p:nvPr/>
        </p:nvPicPr>
        <p:blipFill rotWithShape="1">
          <a:blip r:embed="rId2">
            <a:alphaModFix amt="40000"/>
          </a:blip>
          <a:srcRect b="30860" l="0" r="0" t="30860"/>
          <a:stretch/>
        </p:blipFill>
        <p:spPr>
          <a:xfrm>
            <a:off x="0" y="-2"/>
            <a:ext cx="9144000" cy="1968874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/>
          <p:nvPr>
            <p:ph type="ctrTitle"/>
          </p:nvPr>
        </p:nvSpPr>
        <p:spPr>
          <a:xfrm>
            <a:off x="2786525" y="1968875"/>
            <a:ext cx="5859600" cy="2766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>
  <p:cSld name="BLANK_2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1"/>
          <p:cNvSpPr txBox="1"/>
          <p:nvPr>
            <p:ph idx="12" type="sldNum"/>
          </p:nvPr>
        </p:nvSpPr>
        <p:spPr>
          <a:xfrm>
            <a:off x="109075" y="146024"/>
            <a:ext cx="1807200" cy="125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9FC5E8"/>
                </a:solidFill>
              </a:defRPr>
            </a:lvl1pPr>
            <a:lvl2pPr lvl="1" rtl="0">
              <a:buNone/>
              <a:defRPr>
                <a:solidFill>
                  <a:srgbClr val="9FC5E8"/>
                </a:solidFill>
              </a:defRPr>
            </a:lvl2pPr>
            <a:lvl3pPr lvl="2" rtl="0">
              <a:buNone/>
              <a:defRPr>
                <a:solidFill>
                  <a:srgbClr val="9FC5E8"/>
                </a:solidFill>
              </a:defRPr>
            </a:lvl3pPr>
            <a:lvl4pPr lvl="3" rtl="0">
              <a:buNone/>
              <a:defRPr>
                <a:solidFill>
                  <a:srgbClr val="9FC5E8"/>
                </a:solidFill>
              </a:defRPr>
            </a:lvl4pPr>
            <a:lvl5pPr lvl="4" rtl="0">
              <a:buNone/>
              <a:defRPr>
                <a:solidFill>
                  <a:srgbClr val="9FC5E8"/>
                </a:solidFill>
              </a:defRPr>
            </a:lvl5pPr>
            <a:lvl6pPr lvl="5" rtl="0">
              <a:buNone/>
              <a:defRPr>
                <a:solidFill>
                  <a:srgbClr val="9FC5E8"/>
                </a:solidFill>
              </a:defRPr>
            </a:lvl6pPr>
            <a:lvl7pPr lvl="6" rtl="0">
              <a:buNone/>
              <a:defRPr>
                <a:solidFill>
                  <a:srgbClr val="9FC5E8"/>
                </a:solidFill>
              </a:defRPr>
            </a:lvl7pPr>
            <a:lvl8pPr lvl="7" rtl="0">
              <a:buNone/>
              <a:defRPr>
                <a:solidFill>
                  <a:srgbClr val="9FC5E8"/>
                </a:solidFill>
              </a:defRPr>
            </a:lvl8pPr>
            <a:lvl9pPr lvl="8" rtl="0">
              <a:buNone/>
              <a:defRPr>
                <a:solidFill>
                  <a:srgbClr val="9FC5E8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color">
  <p:cSld name="BLANK_1">
    <p:bg>
      <p:bgPr>
        <a:solidFill>
          <a:srgbClr val="6FA8DC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2"/>
          <p:cNvSpPr txBox="1"/>
          <p:nvPr>
            <p:ph idx="12" type="sldNum"/>
          </p:nvPr>
        </p:nvSpPr>
        <p:spPr>
          <a:xfrm>
            <a:off x="109075" y="146024"/>
            <a:ext cx="1807200" cy="125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ubtitle">
  <p:cSld name="TITLE_1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emelia_icons.png" id="13" name="Google Shape;13;p3"/>
          <p:cNvPicPr preferRelativeResize="0"/>
          <p:nvPr/>
        </p:nvPicPr>
        <p:blipFill rotWithShape="1">
          <a:blip r:embed="rId2">
            <a:alphaModFix amt="20000"/>
          </a:blip>
          <a:srcRect b="30860" l="0" r="0" t="30860"/>
          <a:stretch/>
        </p:blipFill>
        <p:spPr>
          <a:xfrm>
            <a:off x="0" y="-2"/>
            <a:ext cx="9144000" cy="1968874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/>
          <p:nvPr>
            <p:ph type="ctrTitle"/>
          </p:nvPr>
        </p:nvSpPr>
        <p:spPr>
          <a:xfrm>
            <a:off x="2970175" y="3107350"/>
            <a:ext cx="57927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4800"/>
              <a:buNone/>
              <a:defRPr sz="4800">
                <a:solidFill>
                  <a:srgbClr val="073763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4800"/>
              <a:buNone/>
              <a:defRPr sz="4800">
                <a:solidFill>
                  <a:srgbClr val="073763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4800"/>
              <a:buNone/>
              <a:defRPr sz="4800">
                <a:solidFill>
                  <a:srgbClr val="073763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4800"/>
              <a:buNone/>
              <a:defRPr sz="4800">
                <a:solidFill>
                  <a:srgbClr val="073763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4800"/>
              <a:buNone/>
              <a:defRPr sz="4800">
                <a:solidFill>
                  <a:srgbClr val="073763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4800"/>
              <a:buNone/>
              <a:defRPr sz="4800">
                <a:solidFill>
                  <a:srgbClr val="073763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4800"/>
              <a:buNone/>
              <a:defRPr sz="4800">
                <a:solidFill>
                  <a:srgbClr val="073763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4800"/>
              <a:buNone/>
              <a:defRPr sz="4800">
                <a:solidFill>
                  <a:srgbClr val="073763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4800"/>
              <a:buNone/>
              <a:defRPr sz="4800">
                <a:solidFill>
                  <a:srgbClr val="073763"/>
                </a:solidFill>
              </a:defRPr>
            </a:lvl9pPr>
          </a:lstStyle>
          <a:p/>
        </p:txBody>
      </p:sp>
      <p:sp>
        <p:nvSpPr>
          <p:cNvPr id="15" name="Google Shape;15;p3"/>
          <p:cNvSpPr txBox="1"/>
          <p:nvPr>
            <p:ph idx="1" type="subTitle"/>
          </p:nvPr>
        </p:nvSpPr>
        <p:spPr>
          <a:xfrm>
            <a:off x="2970175" y="3906852"/>
            <a:ext cx="5792700" cy="7848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rgbClr val="6FA8DC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rgbClr val="6FA8DC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rgbClr val="6FA8DC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rgbClr val="6FA8DC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ts val="2400"/>
              <a:buNone/>
              <a:defRPr sz="2400">
                <a:solidFill>
                  <a:srgbClr val="6FA8DC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ts val="2400"/>
              <a:buNone/>
              <a:defRPr sz="2400">
                <a:solidFill>
                  <a:srgbClr val="6FA8DC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ts val="2400"/>
              <a:buNone/>
              <a:defRPr sz="2400">
                <a:solidFill>
                  <a:srgbClr val="6FA8DC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ts val="2400"/>
              <a:buNone/>
              <a:defRPr sz="2400">
                <a:solidFill>
                  <a:srgbClr val="6FA8DC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ts val="2400"/>
              <a:buNone/>
              <a:defRPr sz="2400">
                <a:solidFill>
                  <a:srgbClr val="6FA8DC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109075" y="146024"/>
            <a:ext cx="1807200" cy="125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9FC5E8"/>
                </a:solidFill>
              </a:defRPr>
            </a:lvl1pPr>
            <a:lvl2pPr lvl="1">
              <a:buNone/>
              <a:defRPr>
                <a:solidFill>
                  <a:srgbClr val="9FC5E8"/>
                </a:solidFill>
              </a:defRPr>
            </a:lvl2pPr>
            <a:lvl3pPr lvl="2">
              <a:buNone/>
              <a:defRPr>
                <a:solidFill>
                  <a:srgbClr val="9FC5E8"/>
                </a:solidFill>
              </a:defRPr>
            </a:lvl3pPr>
            <a:lvl4pPr lvl="3">
              <a:buNone/>
              <a:defRPr>
                <a:solidFill>
                  <a:srgbClr val="9FC5E8"/>
                </a:solidFill>
              </a:defRPr>
            </a:lvl4pPr>
            <a:lvl5pPr lvl="4">
              <a:buNone/>
              <a:defRPr>
                <a:solidFill>
                  <a:srgbClr val="9FC5E8"/>
                </a:solidFill>
              </a:defRPr>
            </a:lvl5pPr>
            <a:lvl6pPr lvl="5">
              <a:buNone/>
              <a:defRPr>
                <a:solidFill>
                  <a:srgbClr val="9FC5E8"/>
                </a:solidFill>
              </a:defRPr>
            </a:lvl6pPr>
            <a:lvl7pPr lvl="6">
              <a:buNone/>
              <a:defRPr>
                <a:solidFill>
                  <a:srgbClr val="9FC5E8"/>
                </a:solidFill>
              </a:defRPr>
            </a:lvl7pPr>
            <a:lvl8pPr lvl="7">
              <a:buNone/>
              <a:defRPr>
                <a:solidFill>
                  <a:srgbClr val="9FC5E8"/>
                </a:solidFill>
              </a:defRPr>
            </a:lvl8pPr>
            <a:lvl9pPr lvl="8">
              <a:buNone/>
              <a:defRPr>
                <a:solidFill>
                  <a:srgbClr val="9FC5E8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TITLE_1_1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emelia_icons.png" id="18" name="Google Shape;18;p4"/>
          <p:cNvPicPr preferRelativeResize="0"/>
          <p:nvPr/>
        </p:nvPicPr>
        <p:blipFill rotWithShape="1">
          <a:blip r:embed="rId2">
            <a:alphaModFix amt="20000"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4"/>
          <p:cNvSpPr txBox="1"/>
          <p:nvPr>
            <p:ph idx="1" type="body"/>
          </p:nvPr>
        </p:nvSpPr>
        <p:spPr>
          <a:xfrm>
            <a:off x="1784250" y="222075"/>
            <a:ext cx="6549300" cy="2607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482600" lvl="0" marL="457200" rtl="0">
              <a:spcBef>
                <a:spcPts val="600"/>
              </a:spcBef>
              <a:spcAft>
                <a:spcPts val="0"/>
              </a:spcAft>
              <a:buSzPts val="4000"/>
              <a:buChar char="▸"/>
              <a:defRPr b="1" i="1" sz="4000"/>
            </a:lvl1pPr>
            <a:lvl2pPr indent="-482600" lvl="1" marL="914400" rtl="0">
              <a:spcBef>
                <a:spcPts val="0"/>
              </a:spcBef>
              <a:spcAft>
                <a:spcPts val="0"/>
              </a:spcAft>
              <a:buSzPts val="4000"/>
              <a:buChar char="▹"/>
              <a:defRPr b="1" i="1" sz="4000"/>
            </a:lvl2pPr>
            <a:lvl3pPr indent="-482600" lvl="2" marL="1371600" rtl="0">
              <a:spcBef>
                <a:spcPts val="0"/>
              </a:spcBef>
              <a:spcAft>
                <a:spcPts val="0"/>
              </a:spcAft>
              <a:buSzPts val="4000"/>
              <a:buChar char="■"/>
              <a:defRPr b="1" i="1" sz="4000"/>
            </a:lvl3pPr>
            <a:lvl4pPr indent="-482600" lvl="3" marL="1828800" rtl="0">
              <a:spcBef>
                <a:spcPts val="0"/>
              </a:spcBef>
              <a:spcAft>
                <a:spcPts val="0"/>
              </a:spcAft>
              <a:buSzPts val="4000"/>
              <a:buChar char="●"/>
              <a:defRPr b="1" i="1" sz="4000"/>
            </a:lvl4pPr>
            <a:lvl5pPr indent="-482600" lvl="4" marL="2286000" rtl="0">
              <a:spcBef>
                <a:spcPts val="0"/>
              </a:spcBef>
              <a:spcAft>
                <a:spcPts val="0"/>
              </a:spcAft>
              <a:buSzPts val="4000"/>
              <a:buChar char="○"/>
              <a:defRPr b="1" i="1" sz="4000"/>
            </a:lvl5pPr>
            <a:lvl6pPr indent="-482600" lvl="5" marL="2743200" rtl="0">
              <a:spcBef>
                <a:spcPts val="0"/>
              </a:spcBef>
              <a:spcAft>
                <a:spcPts val="0"/>
              </a:spcAft>
              <a:buSzPts val="4000"/>
              <a:buChar char="■"/>
              <a:defRPr b="1" i="1" sz="4000"/>
            </a:lvl6pPr>
            <a:lvl7pPr indent="-482600" lvl="6" marL="3200400" rtl="0">
              <a:spcBef>
                <a:spcPts val="0"/>
              </a:spcBef>
              <a:spcAft>
                <a:spcPts val="0"/>
              </a:spcAft>
              <a:buSzPts val="4000"/>
              <a:buChar char="●"/>
              <a:defRPr b="1" i="1" sz="4000"/>
            </a:lvl7pPr>
            <a:lvl8pPr indent="-482600" lvl="7" marL="3657600" rtl="0">
              <a:spcBef>
                <a:spcPts val="0"/>
              </a:spcBef>
              <a:spcAft>
                <a:spcPts val="0"/>
              </a:spcAft>
              <a:buSzPts val="4000"/>
              <a:buChar char="○"/>
              <a:defRPr b="1" i="1" sz="4000"/>
            </a:lvl8pPr>
            <a:lvl9pPr indent="-482600" lvl="8" marL="4114800">
              <a:spcBef>
                <a:spcPts val="0"/>
              </a:spcBef>
              <a:spcAft>
                <a:spcPts val="0"/>
              </a:spcAft>
              <a:buSzPts val="4000"/>
              <a:buChar char="■"/>
              <a:defRPr b="1" i="1" sz="4000"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109075" y="146024"/>
            <a:ext cx="1807200" cy="125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1 column" type="tx">
  <p:cSld name="TITLE_AND_BODY">
    <p:bg>
      <p:bgPr>
        <a:solidFill>
          <a:srgbClr val="6FA8DC"/>
        </a:solid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emelia_icons.png" id="22" name="Google Shape;22;p5"/>
          <p:cNvPicPr preferRelativeResize="0"/>
          <p:nvPr/>
        </p:nvPicPr>
        <p:blipFill rotWithShape="1">
          <a:blip r:embed="rId2">
            <a:alphaModFix amt="20000"/>
          </a:blip>
          <a:srcRect b="0" l="38542" r="38544" t="0"/>
          <a:stretch/>
        </p:blipFill>
        <p:spPr>
          <a:xfrm>
            <a:off x="0" y="0"/>
            <a:ext cx="20952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5"/>
          <p:cNvSpPr/>
          <p:nvPr/>
        </p:nvSpPr>
        <p:spPr>
          <a:xfrm flipH="1">
            <a:off x="2095200" y="0"/>
            <a:ext cx="7048800" cy="5143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4" name="Google Shape;24;p5"/>
          <p:cNvSpPr txBox="1"/>
          <p:nvPr>
            <p:ph type="title"/>
          </p:nvPr>
        </p:nvSpPr>
        <p:spPr>
          <a:xfrm>
            <a:off x="203875" y="1626750"/>
            <a:ext cx="17124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2874625" y="275339"/>
            <a:ext cx="5562000" cy="4428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rgbClr val="6FA8DC"/>
              </a:buClr>
              <a:buSzPts val="3000"/>
              <a:buChar char="▸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ts val="2400"/>
              <a:buChar char="▹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2" type="sldNum"/>
          </p:nvPr>
        </p:nvSpPr>
        <p:spPr>
          <a:xfrm>
            <a:off x="109075" y="146024"/>
            <a:ext cx="1807200" cy="125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2 columns" type="twoColTx">
  <p:cSld name="TITLE_AND_TWO_COLUMNS">
    <p:bg>
      <p:bgPr>
        <a:solidFill>
          <a:srgbClr val="6FA8DC"/>
        </a:solid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emelia_icons.png" id="28" name="Google Shape;28;p6"/>
          <p:cNvPicPr preferRelativeResize="0"/>
          <p:nvPr/>
        </p:nvPicPr>
        <p:blipFill rotWithShape="1">
          <a:blip r:embed="rId2">
            <a:alphaModFix amt="20000"/>
          </a:blip>
          <a:srcRect b="0" l="38542" r="38544" t="0"/>
          <a:stretch/>
        </p:blipFill>
        <p:spPr>
          <a:xfrm>
            <a:off x="0" y="0"/>
            <a:ext cx="20952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6"/>
          <p:cNvSpPr/>
          <p:nvPr/>
        </p:nvSpPr>
        <p:spPr>
          <a:xfrm flipH="1">
            <a:off x="2095200" y="0"/>
            <a:ext cx="7048800" cy="5143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0" name="Google Shape;30;p6"/>
          <p:cNvSpPr txBox="1"/>
          <p:nvPr>
            <p:ph type="title"/>
          </p:nvPr>
        </p:nvSpPr>
        <p:spPr>
          <a:xfrm>
            <a:off x="203875" y="1626750"/>
            <a:ext cx="17124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" type="body"/>
          </p:nvPr>
        </p:nvSpPr>
        <p:spPr>
          <a:xfrm>
            <a:off x="2544225" y="297367"/>
            <a:ext cx="2981400" cy="4661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81000" lvl="0" marL="457200">
              <a:spcBef>
                <a:spcPts val="600"/>
              </a:spcBef>
              <a:spcAft>
                <a:spcPts val="0"/>
              </a:spcAft>
              <a:buSzPts val="2400"/>
              <a:buChar char="▸"/>
              <a:defRPr sz="2400"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▹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81000" lvl="3" marL="18288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indent="-381000" lvl="4" marL="2286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indent="-381000" lvl="5" marL="27432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indent="-381000" lvl="6" marL="32004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indent="-381000" lvl="7" marL="36576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indent="-381000" lvl="8" marL="41148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/>
        </p:txBody>
      </p:sp>
      <p:sp>
        <p:nvSpPr>
          <p:cNvPr id="32" name="Google Shape;32;p6"/>
          <p:cNvSpPr txBox="1"/>
          <p:nvPr>
            <p:ph idx="2" type="body"/>
          </p:nvPr>
        </p:nvSpPr>
        <p:spPr>
          <a:xfrm>
            <a:off x="5705276" y="297367"/>
            <a:ext cx="2981400" cy="4661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81000" lvl="0" marL="457200">
              <a:spcBef>
                <a:spcPts val="600"/>
              </a:spcBef>
              <a:spcAft>
                <a:spcPts val="0"/>
              </a:spcAft>
              <a:buSzPts val="2400"/>
              <a:buChar char="▸"/>
              <a:defRPr sz="2400"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▹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81000" lvl="3" marL="18288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indent="-381000" lvl="4" marL="2286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indent="-381000" lvl="5" marL="27432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indent="-381000" lvl="6" marL="32004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indent="-381000" lvl="7" marL="36576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indent="-381000" lvl="8" marL="41148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/>
        </p:txBody>
      </p:sp>
      <p:sp>
        <p:nvSpPr>
          <p:cNvPr id="33" name="Google Shape;33;p6"/>
          <p:cNvSpPr txBox="1"/>
          <p:nvPr>
            <p:ph idx="12" type="sldNum"/>
          </p:nvPr>
        </p:nvSpPr>
        <p:spPr>
          <a:xfrm>
            <a:off x="109075" y="146024"/>
            <a:ext cx="1807200" cy="125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3 columns">
  <p:cSld name="TITLE_AND_TWO_COLUMNS_1">
    <p:bg>
      <p:bgPr>
        <a:solidFill>
          <a:srgbClr val="6FA8DC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emelia_icons.png" id="35" name="Google Shape;35;p7"/>
          <p:cNvPicPr preferRelativeResize="0"/>
          <p:nvPr/>
        </p:nvPicPr>
        <p:blipFill rotWithShape="1">
          <a:blip r:embed="rId2">
            <a:alphaModFix amt="20000"/>
          </a:blip>
          <a:srcRect b="0" l="38542" r="38544" t="0"/>
          <a:stretch/>
        </p:blipFill>
        <p:spPr>
          <a:xfrm>
            <a:off x="0" y="0"/>
            <a:ext cx="20952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7"/>
          <p:cNvSpPr/>
          <p:nvPr/>
        </p:nvSpPr>
        <p:spPr>
          <a:xfrm flipH="1">
            <a:off x="2095200" y="0"/>
            <a:ext cx="7048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7" name="Google Shape;37;p7"/>
          <p:cNvSpPr txBox="1"/>
          <p:nvPr>
            <p:ph type="title"/>
          </p:nvPr>
        </p:nvSpPr>
        <p:spPr>
          <a:xfrm>
            <a:off x="203875" y="1626750"/>
            <a:ext cx="17124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8" name="Google Shape;38;p7"/>
          <p:cNvSpPr txBox="1"/>
          <p:nvPr>
            <p:ph idx="1" type="body"/>
          </p:nvPr>
        </p:nvSpPr>
        <p:spPr>
          <a:xfrm>
            <a:off x="2445100" y="275350"/>
            <a:ext cx="2066100" cy="4650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▸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▹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39" name="Google Shape;39;p7"/>
          <p:cNvSpPr txBox="1"/>
          <p:nvPr>
            <p:ph idx="2" type="body"/>
          </p:nvPr>
        </p:nvSpPr>
        <p:spPr>
          <a:xfrm>
            <a:off x="4617100" y="275350"/>
            <a:ext cx="2066100" cy="4650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▸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▹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40" name="Google Shape;40;p7"/>
          <p:cNvSpPr txBox="1"/>
          <p:nvPr>
            <p:ph idx="3" type="body"/>
          </p:nvPr>
        </p:nvSpPr>
        <p:spPr>
          <a:xfrm>
            <a:off x="6789100" y="275350"/>
            <a:ext cx="2066100" cy="4650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▸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▹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109075" y="146024"/>
            <a:ext cx="1807200" cy="125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bg>
      <p:bgPr>
        <a:solidFill>
          <a:srgbClr val="6FA8DC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emelia_icons.png" id="43" name="Google Shape;43;p8"/>
          <p:cNvPicPr preferRelativeResize="0"/>
          <p:nvPr/>
        </p:nvPicPr>
        <p:blipFill rotWithShape="1">
          <a:blip r:embed="rId2">
            <a:alphaModFix amt="20000"/>
          </a:blip>
          <a:srcRect b="0" l="38542" r="38544" t="0"/>
          <a:stretch/>
        </p:blipFill>
        <p:spPr>
          <a:xfrm>
            <a:off x="0" y="0"/>
            <a:ext cx="20952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8"/>
          <p:cNvSpPr txBox="1"/>
          <p:nvPr>
            <p:ph type="title"/>
          </p:nvPr>
        </p:nvSpPr>
        <p:spPr>
          <a:xfrm>
            <a:off x="203875" y="1626750"/>
            <a:ext cx="17124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45" name="Google Shape;45;p8"/>
          <p:cNvSpPr txBox="1"/>
          <p:nvPr>
            <p:ph idx="12" type="sldNum"/>
          </p:nvPr>
        </p:nvSpPr>
        <p:spPr>
          <a:xfrm>
            <a:off x="109075" y="146024"/>
            <a:ext cx="1807200" cy="125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6" name="Google Shape;46;p8"/>
          <p:cNvSpPr/>
          <p:nvPr/>
        </p:nvSpPr>
        <p:spPr>
          <a:xfrm flipH="1">
            <a:off x="2095200" y="0"/>
            <a:ext cx="7048800" cy="5143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9"/>
          <p:cNvSpPr txBox="1"/>
          <p:nvPr>
            <p:ph idx="1" type="body"/>
          </p:nvPr>
        </p:nvSpPr>
        <p:spPr>
          <a:xfrm>
            <a:off x="164145" y="4406300"/>
            <a:ext cx="2346900" cy="519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indent="-228600" lvl="0" marL="457200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49" name="Google Shape;49;p9"/>
          <p:cNvSpPr txBox="1"/>
          <p:nvPr>
            <p:ph idx="12" type="sldNum"/>
          </p:nvPr>
        </p:nvSpPr>
        <p:spPr>
          <a:xfrm>
            <a:off x="109075" y="146024"/>
            <a:ext cx="1807200" cy="125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9FC5E8"/>
                </a:solidFill>
              </a:defRPr>
            </a:lvl1pPr>
            <a:lvl2pPr lvl="1">
              <a:buNone/>
              <a:defRPr>
                <a:solidFill>
                  <a:srgbClr val="9FC5E8"/>
                </a:solidFill>
              </a:defRPr>
            </a:lvl2pPr>
            <a:lvl3pPr lvl="2">
              <a:buNone/>
              <a:defRPr>
                <a:solidFill>
                  <a:srgbClr val="9FC5E8"/>
                </a:solidFill>
              </a:defRPr>
            </a:lvl3pPr>
            <a:lvl4pPr lvl="3">
              <a:buNone/>
              <a:defRPr>
                <a:solidFill>
                  <a:srgbClr val="9FC5E8"/>
                </a:solidFill>
              </a:defRPr>
            </a:lvl4pPr>
            <a:lvl5pPr lvl="4">
              <a:buNone/>
              <a:defRPr>
                <a:solidFill>
                  <a:srgbClr val="9FC5E8"/>
                </a:solidFill>
              </a:defRPr>
            </a:lvl5pPr>
            <a:lvl6pPr lvl="5">
              <a:buNone/>
              <a:defRPr>
                <a:solidFill>
                  <a:srgbClr val="9FC5E8"/>
                </a:solidFill>
              </a:defRPr>
            </a:lvl6pPr>
            <a:lvl7pPr lvl="6">
              <a:buNone/>
              <a:defRPr>
                <a:solidFill>
                  <a:srgbClr val="9FC5E8"/>
                </a:solidFill>
              </a:defRPr>
            </a:lvl7pPr>
            <a:lvl8pPr lvl="7">
              <a:buNone/>
              <a:defRPr>
                <a:solidFill>
                  <a:srgbClr val="9FC5E8"/>
                </a:solidFill>
              </a:defRPr>
            </a:lvl8pPr>
            <a:lvl9pPr lvl="8">
              <a:buNone/>
              <a:defRPr>
                <a:solidFill>
                  <a:srgbClr val="9FC5E8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image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/>
          <p:nvPr/>
        </p:nvSpPr>
        <p:spPr>
          <a:xfrm>
            <a:off x="0" y="0"/>
            <a:ext cx="2095200" cy="5143200"/>
          </a:xfrm>
          <a:prstGeom prst="rect">
            <a:avLst/>
          </a:prstGeom>
          <a:solidFill>
            <a:srgbClr val="073763">
              <a:alpha val="192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52" name="Google Shape;52;p10"/>
          <p:cNvSpPr txBox="1"/>
          <p:nvPr>
            <p:ph idx="12" type="sldNum"/>
          </p:nvPr>
        </p:nvSpPr>
        <p:spPr>
          <a:xfrm>
            <a:off x="109075" y="146024"/>
            <a:ext cx="1807200" cy="125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FFFFFF"/>
                </a:solidFill>
              </a:defRPr>
            </a:lvl1pPr>
            <a:lvl2pPr lvl="1">
              <a:buNone/>
              <a:defRPr>
                <a:solidFill>
                  <a:srgbClr val="FFFFFF"/>
                </a:solidFill>
              </a:defRPr>
            </a:lvl2pPr>
            <a:lvl3pPr lvl="2">
              <a:buNone/>
              <a:defRPr>
                <a:solidFill>
                  <a:srgbClr val="FFFFFF"/>
                </a:solidFill>
              </a:defRPr>
            </a:lvl3pPr>
            <a:lvl4pPr lvl="3">
              <a:buNone/>
              <a:defRPr>
                <a:solidFill>
                  <a:srgbClr val="FFFFFF"/>
                </a:solidFill>
              </a:defRPr>
            </a:lvl4pPr>
            <a:lvl5pPr lvl="4">
              <a:buNone/>
              <a:defRPr>
                <a:solidFill>
                  <a:srgbClr val="FFFFFF"/>
                </a:solidFill>
              </a:defRPr>
            </a:lvl5pPr>
            <a:lvl6pPr lvl="5">
              <a:buNone/>
              <a:defRPr>
                <a:solidFill>
                  <a:srgbClr val="FFFFFF"/>
                </a:solidFill>
              </a:defRPr>
            </a:lvl6pPr>
            <a:lvl7pPr lvl="6">
              <a:buNone/>
              <a:defRPr>
                <a:solidFill>
                  <a:srgbClr val="FFFFFF"/>
                </a:solidFill>
              </a:defRPr>
            </a:lvl7pPr>
            <a:lvl8pPr lvl="7">
              <a:buNone/>
              <a:defRPr>
                <a:solidFill>
                  <a:srgbClr val="FFFFFF"/>
                </a:solidFill>
              </a:defRPr>
            </a:lvl8pPr>
            <a:lvl9pPr lvl="8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" type="body"/>
          </p:nvPr>
        </p:nvSpPr>
        <p:spPr>
          <a:xfrm>
            <a:off x="2874625" y="484600"/>
            <a:ext cx="5562000" cy="42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rgbClr val="6FA8DC"/>
              </a:buClr>
              <a:buSzPts val="3000"/>
              <a:buFont typeface="Roboto"/>
              <a:buChar char="▸"/>
              <a:defRPr sz="3000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ts val="2400"/>
              <a:buFont typeface="Roboto"/>
              <a:buChar char="▹"/>
              <a:defRPr sz="2400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ts val="2400"/>
              <a:buFont typeface="Roboto"/>
              <a:buChar char="■"/>
              <a:defRPr sz="2400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ts val="1800"/>
              <a:buFont typeface="Roboto"/>
              <a:buChar char="●"/>
              <a:defRPr sz="1800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800"/>
              <a:buFont typeface="Roboto"/>
              <a:buChar char="○"/>
              <a:defRPr sz="1800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800"/>
              <a:buFont typeface="Roboto"/>
              <a:buChar char="■"/>
              <a:defRPr sz="1800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800"/>
              <a:buFont typeface="Roboto"/>
              <a:buChar char="●"/>
              <a:defRPr sz="1800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800"/>
              <a:buFont typeface="Roboto"/>
              <a:buChar char="○"/>
              <a:defRPr sz="1800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800"/>
              <a:buFont typeface="Roboto"/>
              <a:buChar char="■"/>
              <a:defRPr sz="1800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2" type="sldNum"/>
          </p:nvPr>
        </p:nvSpPr>
        <p:spPr>
          <a:xfrm>
            <a:off x="109075" y="146024"/>
            <a:ext cx="1807200" cy="125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b="1" sz="9600">
                <a:solidFill>
                  <a:srgbClr val="0B5394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buNone/>
              <a:defRPr b="1" sz="9600">
                <a:solidFill>
                  <a:srgbClr val="0B5394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buNone/>
              <a:defRPr b="1" sz="9600">
                <a:solidFill>
                  <a:srgbClr val="0B5394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buNone/>
              <a:defRPr b="1" sz="9600">
                <a:solidFill>
                  <a:srgbClr val="0B5394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buNone/>
              <a:defRPr b="1" sz="9600">
                <a:solidFill>
                  <a:srgbClr val="0B5394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buNone/>
              <a:defRPr b="1" sz="9600">
                <a:solidFill>
                  <a:srgbClr val="0B5394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buNone/>
              <a:defRPr b="1" sz="9600">
                <a:solidFill>
                  <a:srgbClr val="0B5394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buNone/>
              <a:defRPr b="1" sz="9600">
                <a:solidFill>
                  <a:srgbClr val="0B5394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buNone/>
              <a:defRPr b="1" sz="9600">
                <a:solidFill>
                  <a:srgbClr val="0B5394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" name="Google Shape;8;p1"/>
          <p:cNvSpPr txBox="1"/>
          <p:nvPr>
            <p:ph type="title"/>
          </p:nvPr>
        </p:nvSpPr>
        <p:spPr>
          <a:xfrm>
            <a:off x="203875" y="1626750"/>
            <a:ext cx="171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  <a:defRPr b="1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  <a:defRPr b="1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  <a:defRPr b="1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  <a:defRPr b="1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  <a:defRPr b="1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  <a:defRPr b="1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  <a:defRPr b="1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  <a:defRPr b="1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  <a:defRPr b="1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7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Relationship Id="rId4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Relationship Id="rId4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Relationship Id="rId4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png"/><Relationship Id="rId4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jpg"/><Relationship Id="rId4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7.png"/><Relationship Id="rId4" Type="http://schemas.openxmlformats.org/officeDocument/2006/relationships/image" Target="../media/image2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3"/>
          <p:cNvSpPr txBox="1"/>
          <p:nvPr>
            <p:ph type="ctrTitle"/>
          </p:nvPr>
        </p:nvSpPr>
        <p:spPr>
          <a:xfrm>
            <a:off x="1101400" y="235475"/>
            <a:ext cx="6882300" cy="115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sz="3000">
              <a:solidFill>
                <a:srgbClr val="FFFFFF"/>
              </a:solidFill>
              <a:highlight>
                <a:srgbClr val="000000"/>
              </a:highlight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en" sz="3000">
                <a:solidFill>
                  <a:srgbClr val="FFFFFF"/>
                </a:solidFill>
                <a:highlight>
                  <a:srgbClr val="000000"/>
                </a:highlight>
                <a:latin typeface="Nunito"/>
                <a:ea typeface="Nunito"/>
                <a:cs typeface="Nunito"/>
                <a:sym typeface="Nunito"/>
              </a:rPr>
              <a:t>BLACK FRIDAY SALES ANALYSIS OF A RETAIL STORE</a:t>
            </a:r>
            <a:endParaRPr sz="3000">
              <a:solidFill>
                <a:srgbClr val="FFFFFF"/>
              </a:solidFill>
              <a:highlight>
                <a:srgbClr val="000000"/>
              </a:highlight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2" name="Google Shape;62;p13"/>
          <p:cNvSpPr txBox="1"/>
          <p:nvPr/>
        </p:nvSpPr>
        <p:spPr>
          <a:xfrm>
            <a:off x="7476000" y="4196400"/>
            <a:ext cx="1668000" cy="9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highlight>
                  <a:srgbClr val="000000"/>
                </a:highlight>
                <a:latin typeface="Roboto"/>
                <a:ea typeface="Roboto"/>
                <a:cs typeface="Roboto"/>
                <a:sym typeface="Roboto"/>
              </a:rPr>
              <a:t>Akhil Prasad</a:t>
            </a:r>
            <a:endParaRPr>
              <a:solidFill>
                <a:srgbClr val="FFFFFF"/>
              </a:solidFill>
              <a:highlight>
                <a:srgbClr val="000000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highlight>
                  <a:srgbClr val="000000"/>
                </a:highlight>
                <a:latin typeface="Roboto"/>
                <a:ea typeface="Roboto"/>
                <a:cs typeface="Roboto"/>
                <a:sym typeface="Roboto"/>
              </a:rPr>
              <a:t>Akkshay Bhakta</a:t>
            </a:r>
            <a:endParaRPr b="1">
              <a:solidFill>
                <a:srgbClr val="FFFFFF"/>
              </a:solidFill>
              <a:highlight>
                <a:srgbClr val="000000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highlight>
                  <a:srgbClr val="000000"/>
                </a:highlight>
                <a:latin typeface="Roboto"/>
                <a:ea typeface="Roboto"/>
                <a:cs typeface="Roboto"/>
                <a:sym typeface="Roboto"/>
              </a:rPr>
              <a:t>Girish Pachala</a:t>
            </a:r>
            <a:endParaRPr>
              <a:solidFill>
                <a:srgbClr val="FFFFFF"/>
              </a:solidFill>
              <a:highlight>
                <a:srgbClr val="000000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highlight>
                  <a:srgbClr val="000000"/>
                </a:highlight>
                <a:latin typeface="Roboto"/>
                <a:ea typeface="Roboto"/>
                <a:cs typeface="Roboto"/>
                <a:sym typeface="Roboto"/>
              </a:rPr>
              <a:t>Siddhesh Inamdar</a:t>
            </a:r>
            <a:endParaRPr>
              <a:solidFill>
                <a:srgbClr val="FFFFFF"/>
              </a:solidFill>
              <a:highlight>
                <a:srgbClr val="000000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2"/>
          <p:cNvSpPr txBox="1"/>
          <p:nvPr>
            <p:ph idx="12" type="sldNum"/>
          </p:nvPr>
        </p:nvSpPr>
        <p:spPr>
          <a:xfrm>
            <a:off x="109075" y="146024"/>
            <a:ext cx="1807200" cy="125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6" name="Google Shape;146;p22"/>
          <p:cNvSpPr txBox="1"/>
          <p:nvPr/>
        </p:nvSpPr>
        <p:spPr>
          <a:xfrm>
            <a:off x="2098675" y="65500"/>
            <a:ext cx="70452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Exploratory analysis using Tableau</a:t>
            </a:r>
            <a:endParaRPr b="1" sz="20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47" name="Google Shape;147;p22"/>
          <p:cNvSpPr txBox="1"/>
          <p:nvPr/>
        </p:nvSpPr>
        <p:spPr>
          <a:xfrm>
            <a:off x="2098675" y="563325"/>
            <a:ext cx="3694200" cy="442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The analysis is between Marital Status and 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Count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purchase(in dollars) with a gender filter.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148" name="Google Shape;148;p22"/>
          <p:cNvGraphicFramePr/>
          <p:nvPr/>
        </p:nvGraphicFramePr>
        <p:xfrm>
          <a:off x="2944600" y="14325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{C607F313-6CEA-4A4F-BD2C-6ECFA3B66C56}</a:tableStyleId>
              </a:tblPr>
              <a:tblGrid>
                <a:gridCol w="1084925"/>
                <a:gridCol w="1084925"/>
                <a:gridCol w="1084925"/>
              </a:tblGrid>
              <a:tr h="5438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Count</a:t>
                      </a:r>
                      <a:endParaRPr b="1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Purchase 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Gender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Marital Status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545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1,21,518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Male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Married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545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40,833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Female</a:t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Married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545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1,77,930</a:t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Male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Single 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545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56,924</a:t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Female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Single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</a:tbl>
          </a:graphicData>
        </a:graphic>
      </p:graphicFrame>
      <p:pic>
        <p:nvPicPr>
          <p:cNvPr id="149" name="Google Shape;14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72301" y="563325"/>
            <a:ext cx="1857426" cy="4526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3"/>
          <p:cNvSpPr txBox="1"/>
          <p:nvPr>
            <p:ph idx="12" type="sldNum"/>
          </p:nvPr>
        </p:nvSpPr>
        <p:spPr>
          <a:xfrm>
            <a:off x="109075" y="146024"/>
            <a:ext cx="1807200" cy="125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5" name="Google Shape;155;p23"/>
          <p:cNvSpPr txBox="1"/>
          <p:nvPr/>
        </p:nvSpPr>
        <p:spPr>
          <a:xfrm>
            <a:off x="2097850" y="13475"/>
            <a:ext cx="7046100" cy="4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Nunito"/>
                <a:ea typeface="Nunito"/>
                <a:cs typeface="Nunito"/>
                <a:sym typeface="Nunito"/>
              </a:rPr>
              <a:t>EXPLORATORY DATA ANALYSIS</a:t>
            </a:r>
            <a:endParaRPr b="1" sz="240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56" name="Google Shape;15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14250" y="1398825"/>
            <a:ext cx="5783036" cy="3571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46513" y="758163"/>
            <a:ext cx="6948775" cy="52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4"/>
          <p:cNvSpPr txBox="1"/>
          <p:nvPr>
            <p:ph idx="12" type="sldNum"/>
          </p:nvPr>
        </p:nvSpPr>
        <p:spPr>
          <a:xfrm>
            <a:off x="297050" y="198424"/>
            <a:ext cx="1807200" cy="125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0B5394"/>
                </a:solidFill>
              </a:rPr>
              <a:t>‹#›</a:t>
            </a:fld>
            <a:endParaRPr>
              <a:solidFill>
                <a:srgbClr val="0B5394"/>
              </a:solidFill>
            </a:endParaRPr>
          </a:p>
        </p:txBody>
      </p:sp>
      <p:sp>
        <p:nvSpPr>
          <p:cNvPr id="163" name="Google Shape;163;p24"/>
          <p:cNvSpPr txBox="1"/>
          <p:nvPr/>
        </p:nvSpPr>
        <p:spPr>
          <a:xfrm>
            <a:off x="2125238" y="678375"/>
            <a:ext cx="3083700" cy="213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04040"/>
              </a:buClr>
              <a:buSzPts val="1200"/>
              <a:buFont typeface="Calibri"/>
              <a:buChar char="●"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</a:rPr>
              <a:t>Male average purchases were clearly higher as compared to females. </a:t>
            </a:r>
            <a:endParaRPr sz="1200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Calibri"/>
              <a:buChar char="●"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</a:rPr>
              <a:t>Another thing to notice is that there is a huge difference among age groups of females (0-17,18-25 with 26-35, 36-45)</a:t>
            </a:r>
            <a:endParaRPr sz="12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</a:rPr>
              <a:t>Also, males of age group 51-55 spent the most among all.</a:t>
            </a:r>
            <a:endParaRPr sz="120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sp>
        <p:nvSpPr>
          <p:cNvPr id="164" name="Google Shape;164;p24"/>
          <p:cNvSpPr txBox="1"/>
          <p:nvPr/>
        </p:nvSpPr>
        <p:spPr>
          <a:xfrm>
            <a:off x="2104250" y="0"/>
            <a:ext cx="7084500" cy="5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65" name="Google Shape;16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29925" y="766875"/>
            <a:ext cx="3914126" cy="2828601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4"/>
          <p:cNvSpPr txBox="1"/>
          <p:nvPr/>
        </p:nvSpPr>
        <p:spPr>
          <a:xfrm>
            <a:off x="2104250" y="0"/>
            <a:ext cx="7039800" cy="5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Nunito"/>
                <a:ea typeface="Nunito"/>
                <a:cs typeface="Nunito"/>
                <a:sym typeface="Nunito"/>
              </a:rPr>
              <a:t>BOXPLOT REPRESENTING PURCHASE DISTRIBUTION BY GENDER ACROSS AGE GROUPS</a:t>
            </a:r>
            <a:endParaRPr b="1" sz="180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67" name="Google Shape;167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48675" y="3931650"/>
            <a:ext cx="6595650" cy="730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5"/>
          <p:cNvSpPr txBox="1"/>
          <p:nvPr>
            <p:ph idx="12" type="sldNum"/>
          </p:nvPr>
        </p:nvSpPr>
        <p:spPr>
          <a:xfrm>
            <a:off x="109075" y="146024"/>
            <a:ext cx="1807200" cy="125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3" name="Google Shape;173;p25"/>
          <p:cNvSpPr txBox="1"/>
          <p:nvPr/>
        </p:nvSpPr>
        <p:spPr>
          <a:xfrm>
            <a:off x="2088375" y="26925"/>
            <a:ext cx="7055700" cy="4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EXPLORATORY DATA ANALYSIS</a:t>
            </a:r>
            <a:endParaRPr sz="240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74" name="Google Shape;17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37225" y="1872075"/>
            <a:ext cx="5059124" cy="307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88375" y="941275"/>
            <a:ext cx="7055700" cy="6821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6"/>
          <p:cNvSpPr txBox="1"/>
          <p:nvPr>
            <p:ph idx="12" type="sldNum"/>
          </p:nvPr>
        </p:nvSpPr>
        <p:spPr>
          <a:xfrm>
            <a:off x="109075" y="146024"/>
            <a:ext cx="1807200" cy="125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1" name="Google Shape;181;p26"/>
          <p:cNvSpPr txBox="1"/>
          <p:nvPr/>
        </p:nvSpPr>
        <p:spPr>
          <a:xfrm>
            <a:off x="2088375" y="26925"/>
            <a:ext cx="7055700" cy="4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EXPLORATORY DATA ANALYSIS</a:t>
            </a:r>
            <a:endParaRPr sz="24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82" name="Google Shape;18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21900" y="1562049"/>
            <a:ext cx="5520906" cy="3439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88375" y="729924"/>
            <a:ext cx="7046478" cy="699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7"/>
          <p:cNvSpPr txBox="1"/>
          <p:nvPr>
            <p:ph idx="12" type="sldNum"/>
          </p:nvPr>
        </p:nvSpPr>
        <p:spPr>
          <a:xfrm>
            <a:off x="297050" y="198424"/>
            <a:ext cx="1807200" cy="125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0B5394"/>
                </a:solidFill>
              </a:rPr>
              <a:t>‹#›</a:t>
            </a:fld>
            <a:endParaRPr>
              <a:solidFill>
                <a:srgbClr val="0B5394"/>
              </a:solidFill>
            </a:endParaRPr>
          </a:p>
        </p:txBody>
      </p:sp>
      <p:sp>
        <p:nvSpPr>
          <p:cNvPr id="189" name="Google Shape;189;p27"/>
          <p:cNvSpPr txBox="1"/>
          <p:nvPr/>
        </p:nvSpPr>
        <p:spPr>
          <a:xfrm>
            <a:off x="2028050" y="1056075"/>
            <a:ext cx="3498900" cy="34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04040"/>
                </a:solidFill>
              </a:rPr>
              <a:t>Linear Regression:</a:t>
            </a:r>
            <a:endParaRPr sz="1800">
              <a:solidFill>
                <a:srgbClr val="404040"/>
              </a:solidFill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22222"/>
              </a:buClr>
              <a:buSzPts val="1200"/>
              <a:buFont typeface="Roboto"/>
              <a:buChar char="●"/>
            </a:pPr>
            <a:r>
              <a:rPr b="1" lang="en" sz="1200">
                <a:solidFill>
                  <a:srgbClr val="222222"/>
                </a:solidFill>
                <a:highlight>
                  <a:srgbClr val="FFFFFF"/>
                </a:highlight>
              </a:rPr>
              <a:t>Linear regression</a:t>
            </a: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</a:rPr>
              <a:t> is a </a:t>
            </a:r>
            <a:r>
              <a:rPr b="1" lang="en" sz="1200">
                <a:solidFill>
                  <a:srgbClr val="222222"/>
                </a:solidFill>
                <a:highlight>
                  <a:srgbClr val="FFFFFF"/>
                </a:highlight>
              </a:rPr>
              <a:t>linear</a:t>
            </a: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</a:rPr>
              <a:t> approach to modelling the relationship between a scalar response (or dependent variable) and one or more explanatory variables (or independent variables).</a:t>
            </a:r>
            <a:endParaRPr sz="12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200"/>
              <a:buChar char="●"/>
            </a:pP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</a:rPr>
              <a:t>It is the most commonly </a:t>
            </a:r>
            <a:r>
              <a:rPr b="1" lang="en" sz="1200">
                <a:solidFill>
                  <a:srgbClr val="222222"/>
                </a:solidFill>
                <a:highlight>
                  <a:srgbClr val="FFFFFF"/>
                </a:highlight>
              </a:rPr>
              <a:t>used</a:t>
            </a: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</a:rPr>
              <a:t> type of predictive </a:t>
            </a:r>
            <a:r>
              <a:rPr b="1" lang="en" sz="1200">
                <a:solidFill>
                  <a:srgbClr val="222222"/>
                </a:solidFill>
                <a:highlight>
                  <a:srgbClr val="FFFFFF"/>
                </a:highlight>
              </a:rPr>
              <a:t>analysis.</a:t>
            </a:r>
            <a:endParaRPr sz="12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200"/>
              <a:buChar char="●"/>
            </a:pPr>
            <a:r>
              <a:rPr lang="en" sz="1200">
                <a:solidFill>
                  <a:srgbClr val="333333"/>
                </a:solidFill>
              </a:rPr>
              <a:t>The goodness of the model is evaluated using the measure R^2 (R squared) .The higher the R^2 the better the fit.</a:t>
            </a:r>
            <a:endParaRPr sz="12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0" name="Google Shape;19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1175" y="1146250"/>
            <a:ext cx="3365501" cy="1980025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7"/>
          <p:cNvSpPr txBox="1"/>
          <p:nvPr/>
        </p:nvSpPr>
        <p:spPr>
          <a:xfrm>
            <a:off x="2104250" y="0"/>
            <a:ext cx="7084500" cy="5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Nunito"/>
                <a:ea typeface="Nunito"/>
                <a:cs typeface="Nunito"/>
                <a:sym typeface="Nunito"/>
              </a:rPr>
              <a:t>Models</a:t>
            </a:r>
            <a:r>
              <a:rPr lang="en" sz="3000">
                <a:latin typeface="Nunito"/>
                <a:ea typeface="Nunito"/>
                <a:cs typeface="Nunito"/>
                <a:sym typeface="Nunito"/>
              </a:rPr>
              <a:t> </a:t>
            </a:r>
            <a:endParaRPr sz="3000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8"/>
          <p:cNvSpPr txBox="1"/>
          <p:nvPr>
            <p:ph idx="12" type="sldNum"/>
          </p:nvPr>
        </p:nvSpPr>
        <p:spPr>
          <a:xfrm>
            <a:off x="297050" y="198424"/>
            <a:ext cx="1807200" cy="125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0B5394"/>
                </a:solidFill>
              </a:rPr>
              <a:t>‹#›</a:t>
            </a:fld>
            <a:endParaRPr>
              <a:solidFill>
                <a:srgbClr val="0B5394"/>
              </a:solidFill>
            </a:endParaRPr>
          </a:p>
        </p:txBody>
      </p:sp>
      <p:sp>
        <p:nvSpPr>
          <p:cNvPr id="197" name="Google Shape;197;p28"/>
          <p:cNvSpPr txBox="1"/>
          <p:nvPr/>
        </p:nvSpPr>
        <p:spPr>
          <a:xfrm>
            <a:off x="2104250" y="1056075"/>
            <a:ext cx="3498900" cy="34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p28"/>
          <p:cNvSpPr txBox="1"/>
          <p:nvPr/>
        </p:nvSpPr>
        <p:spPr>
          <a:xfrm>
            <a:off x="2104250" y="0"/>
            <a:ext cx="7084500" cy="65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Regression</a:t>
            </a:r>
            <a:endParaRPr b="1" sz="30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99" name="Google Shape;199;p28"/>
          <p:cNvSpPr txBox="1"/>
          <p:nvPr/>
        </p:nvSpPr>
        <p:spPr>
          <a:xfrm>
            <a:off x="2107700" y="1161875"/>
            <a:ext cx="3492000" cy="25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From the data set we aim to predict Purchase estimate, so our target variable will be “Purchase”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From the first linear regression, the estimated standard error for marital status was -37.6 and Product_Category is -829.02, since it is insignificant we remove the column.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RMSE value is 4630.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00" name="Google Shape;20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55075" y="942338"/>
            <a:ext cx="3346000" cy="3004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9"/>
          <p:cNvSpPr txBox="1"/>
          <p:nvPr>
            <p:ph idx="12" type="sldNum"/>
          </p:nvPr>
        </p:nvSpPr>
        <p:spPr>
          <a:xfrm>
            <a:off x="297050" y="198424"/>
            <a:ext cx="1807200" cy="125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0B5394"/>
                </a:solidFill>
              </a:rPr>
              <a:t>‹#›</a:t>
            </a:fld>
            <a:endParaRPr>
              <a:solidFill>
                <a:srgbClr val="0B5394"/>
              </a:solidFill>
            </a:endParaRPr>
          </a:p>
        </p:txBody>
      </p:sp>
      <p:sp>
        <p:nvSpPr>
          <p:cNvPr id="206" name="Google Shape;206;p29"/>
          <p:cNvSpPr txBox="1"/>
          <p:nvPr/>
        </p:nvSpPr>
        <p:spPr>
          <a:xfrm>
            <a:off x="2104250" y="829475"/>
            <a:ext cx="3498900" cy="34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Google Shape;207;p29"/>
          <p:cNvSpPr txBox="1"/>
          <p:nvPr/>
        </p:nvSpPr>
        <p:spPr>
          <a:xfrm>
            <a:off x="2104250" y="0"/>
            <a:ext cx="70845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Regression</a:t>
            </a:r>
            <a:endParaRPr b="1" sz="300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208" name="Google Shape;20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9925" y="596825"/>
            <a:ext cx="6675774" cy="400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0"/>
          <p:cNvSpPr txBox="1"/>
          <p:nvPr>
            <p:ph idx="12" type="sldNum"/>
          </p:nvPr>
        </p:nvSpPr>
        <p:spPr>
          <a:xfrm>
            <a:off x="109075" y="146024"/>
            <a:ext cx="1807200" cy="125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4" name="Google Shape;21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3338" y="1720275"/>
            <a:ext cx="6802025" cy="2436625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30"/>
          <p:cNvSpPr txBox="1"/>
          <p:nvPr/>
        </p:nvSpPr>
        <p:spPr>
          <a:xfrm>
            <a:off x="2104600" y="0"/>
            <a:ext cx="7039500" cy="72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404040"/>
                </a:solidFill>
                <a:latin typeface="Nunito"/>
                <a:ea typeface="Nunito"/>
                <a:cs typeface="Nunito"/>
                <a:sym typeface="Nunito"/>
              </a:rPr>
              <a:t>Regression</a:t>
            </a:r>
            <a:endParaRPr b="1" sz="24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16" name="Google Shape;216;p30"/>
          <p:cNvSpPr txBox="1"/>
          <p:nvPr/>
        </p:nvSpPr>
        <p:spPr>
          <a:xfrm>
            <a:off x="2460900" y="685050"/>
            <a:ext cx="33300" cy="1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7" name="Google Shape;217;p30"/>
          <p:cNvSpPr txBox="1"/>
          <p:nvPr/>
        </p:nvSpPr>
        <p:spPr>
          <a:xfrm>
            <a:off x="2223325" y="1050938"/>
            <a:ext cx="6651000" cy="10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Predicted values for the next 100 rows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1"/>
          <p:cNvSpPr txBox="1"/>
          <p:nvPr>
            <p:ph idx="12" type="sldNum"/>
          </p:nvPr>
        </p:nvSpPr>
        <p:spPr>
          <a:xfrm>
            <a:off x="297050" y="198424"/>
            <a:ext cx="1807200" cy="125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0B5394"/>
                </a:solidFill>
              </a:rPr>
              <a:t>‹#›</a:t>
            </a:fld>
            <a:endParaRPr>
              <a:solidFill>
                <a:srgbClr val="0B5394"/>
              </a:solidFill>
            </a:endParaRPr>
          </a:p>
        </p:txBody>
      </p:sp>
      <p:sp>
        <p:nvSpPr>
          <p:cNvPr id="223" name="Google Shape;223;p31"/>
          <p:cNvSpPr txBox="1"/>
          <p:nvPr/>
        </p:nvSpPr>
        <p:spPr>
          <a:xfrm>
            <a:off x="2104250" y="0"/>
            <a:ext cx="7039800" cy="56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Nunito"/>
                <a:ea typeface="Nunito"/>
                <a:cs typeface="Nunito"/>
                <a:sym typeface="Nunito"/>
              </a:rPr>
              <a:t>CONCLUSION</a:t>
            </a:r>
            <a:endParaRPr b="1" sz="24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24" name="Google Shape;224;p31"/>
          <p:cNvSpPr txBox="1"/>
          <p:nvPr/>
        </p:nvSpPr>
        <p:spPr>
          <a:xfrm>
            <a:off x="2091100" y="623675"/>
            <a:ext cx="7053000" cy="39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Age group 25-35 spend the most among different age groups.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Males spend more than Female in all age group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City B had most sales with a Count Purchase of 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1,25,427 and 41,775 by Men and Women respectively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Occupation no. 4 had the most purchases while occupation no. 8 had the least purchases made during black friday.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The RMSE value comes around 4978 which is very high and thus linear regression model is not appropriate for this dataset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4"/>
          <p:cNvSpPr txBox="1"/>
          <p:nvPr>
            <p:ph idx="2" type="body"/>
          </p:nvPr>
        </p:nvSpPr>
        <p:spPr>
          <a:xfrm>
            <a:off x="2085574" y="770100"/>
            <a:ext cx="6849000" cy="437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Char char="●"/>
            </a:pPr>
            <a:r>
              <a:rPr lang="en" sz="140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To </a:t>
            </a:r>
            <a:r>
              <a:rPr lang="en" sz="140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 find out the customer purchase behavior against different products in a retail store.</a:t>
            </a:r>
            <a:endParaRPr sz="1400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Char char="●"/>
            </a:pPr>
            <a:r>
              <a:rPr lang="en" sz="140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To increase the Black Friday Sales of the retail store based on the demographics like gender and age.</a:t>
            </a:r>
            <a:endParaRPr sz="1400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Char char="●"/>
            </a:pPr>
            <a:r>
              <a:rPr lang="en" sz="140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Compare who spends more money between male or female. We find out which age category spend the most, and in which city.</a:t>
            </a:r>
            <a:endParaRPr sz="1400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04040"/>
              </a:buClr>
              <a:buSzPts val="1400"/>
              <a:buFont typeface="Calibri"/>
              <a:buChar char="●"/>
            </a:pPr>
            <a:r>
              <a:rPr lang="en" sz="140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To predict the dependent variable (the amount of purchase) with the help of the information contained in the other variables.</a:t>
            </a:r>
            <a:endParaRPr sz="1400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" name="Google Shape;68;p14"/>
          <p:cNvSpPr txBox="1"/>
          <p:nvPr>
            <p:ph idx="12" type="sldNum"/>
          </p:nvPr>
        </p:nvSpPr>
        <p:spPr>
          <a:xfrm>
            <a:off x="109075" y="146024"/>
            <a:ext cx="1807200" cy="125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9" name="Google Shape;69;p14"/>
          <p:cNvSpPr txBox="1"/>
          <p:nvPr/>
        </p:nvSpPr>
        <p:spPr>
          <a:xfrm>
            <a:off x="2085575" y="13100"/>
            <a:ext cx="70584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Nunito"/>
                <a:ea typeface="Nunito"/>
                <a:cs typeface="Nunito"/>
                <a:sym typeface="Nunito"/>
              </a:rPr>
              <a:t>Problem Statement</a:t>
            </a:r>
            <a:endParaRPr b="1" sz="2400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2"/>
          <p:cNvSpPr txBox="1"/>
          <p:nvPr/>
        </p:nvSpPr>
        <p:spPr>
          <a:xfrm>
            <a:off x="2278800" y="1247100"/>
            <a:ext cx="4586400" cy="165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3000">
              <a:solidFill>
                <a:srgbClr val="990000"/>
              </a:solidFill>
              <a:latin typeface="Lobster"/>
              <a:ea typeface="Lobster"/>
              <a:cs typeface="Lobster"/>
              <a:sym typeface="Lobs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rgbClr val="0000FF"/>
                </a:solidFill>
                <a:highlight>
                  <a:srgbClr val="FFFFFF"/>
                </a:highlight>
                <a:latin typeface="Impact"/>
                <a:ea typeface="Impact"/>
                <a:cs typeface="Impact"/>
                <a:sym typeface="Impact"/>
              </a:rPr>
              <a:t>THANK YOU</a:t>
            </a:r>
            <a:endParaRPr b="1" sz="6000">
              <a:solidFill>
                <a:srgbClr val="0000FF"/>
              </a:solidFill>
              <a:highlight>
                <a:srgbClr val="FFFFFF"/>
              </a:highlight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/>
          <p:nvPr>
            <p:ph type="title"/>
          </p:nvPr>
        </p:nvSpPr>
        <p:spPr>
          <a:xfrm>
            <a:off x="203875" y="1626750"/>
            <a:ext cx="17124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0">
                <a:solidFill>
                  <a:srgbClr val="9FC5E8"/>
                </a:solidFill>
              </a:rPr>
              <a:t>HELLO!</a:t>
            </a:r>
            <a:endParaRPr sz="11000">
              <a:solidFill>
                <a:srgbClr val="9FC5E8"/>
              </a:solidFill>
            </a:endParaRPr>
          </a:p>
        </p:txBody>
      </p:sp>
      <p:pic>
        <p:nvPicPr>
          <p:cNvPr descr="photo-1434030216411-0b793f4b4173.jpg" id="75" name="Google Shape;75;p15"/>
          <p:cNvPicPr preferRelativeResize="0"/>
          <p:nvPr/>
        </p:nvPicPr>
        <p:blipFill rotWithShape="1">
          <a:blip r:embed="rId3">
            <a:alphaModFix/>
          </a:blip>
          <a:srcRect b="0" l="28831" r="30600" t="0"/>
          <a:stretch/>
        </p:blipFill>
        <p:spPr>
          <a:xfrm>
            <a:off x="0" y="0"/>
            <a:ext cx="208662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5"/>
          <p:cNvSpPr txBox="1"/>
          <p:nvPr>
            <p:ph idx="12" type="sldNum"/>
          </p:nvPr>
        </p:nvSpPr>
        <p:spPr>
          <a:xfrm>
            <a:off x="409375" y="132924"/>
            <a:ext cx="1807200" cy="125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0B5394"/>
                </a:solidFill>
              </a:rPr>
              <a:t>‹#›</a:t>
            </a:fld>
            <a:endParaRPr>
              <a:solidFill>
                <a:srgbClr val="0B5394"/>
              </a:solidFill>
            </a:endParaRPr>
          </a:p>
        </p:txBody>
      </p:sp>
      <p:sp>
        <p:nvSpPr>
          <p:cNvPr id="77" name="Google Shape;77;p15"/>
          <p:cNvSpPr txBox="1"/>
          <p:nvPr/>
        </p:nvSpPr>
        <p:spPr>
          <a:xfrm>
            <a:off x="2216575" y="65500"/>
            <a:ext cx="69273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Nunito"/>
                <a:ea typeface="Nunito"/>
                <a:cs typeface="Nunito"/>
                <a:sym typeface="Nunito"/>
              </a:rPr>
              <a:t>Dataset</a:t>
            </a:r>
            <a:endParaRPr b="1" sz="24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78" name="Google Shape;78;p15"/>
          <p:cNvSpPr txBox="1"/>
          <p:nvPr/>
        </p:nvSpPr>
        <p:spPr>
          <a:xfrm>
            <a:off x="2126663" y="565950"/>
            <a:ext cx="3242700" cy="28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The dataset consists of 12 variables out of which we perform data visualizations on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Gender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Age 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Marital status 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City Category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" name="Google Shape;79;p15"/>
          <p:cNvSpPr txBox="1"/>
          <p:nvPr/>
        </p:nvSpPr>
        <p:spPr>
          <a:xfrm>
            <a:off x="5579738" y="1091250"/>
            <a:ext cx="2383200" cy="204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Occupation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Product categories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Total purchase for each row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Purchase count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" name="Google Shape;80;p15"/>
          <p:cNvSpPr txBox="1"/>
          <p:nvPr/>
        </p:nvSpPr>
        <p:spPr>
          <a:xfrm>
            <a:off x="5560550" y="4776100"/>
            <a:ext cx="5719500" cy="66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1" name="Google Shape;81;p15"/>
          <p:cNvSpPr txBox="1"/>
          <p:nvPr/>
        </p:nvSpPr>
        <p:spPr>
          <a:xfrm>
            <a:off x="2335425" y="3018575"/>
            <a:ext cx="6325200" cy="5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" name="Google Shape;82;p15"/>
          <p:cNvSpPr txBox="1"/>
          <p:nvPr/>
        </p:nvSpPr>
        <p:spPr>
          <a:xfrm>
            <a:off x="2238475" y="2650600"/>
            <a:ext cx="67551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Product categories  1 and 2 contains NaN values.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3" name="Google Shape;8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08075" y="3018575"/>
            <a:ext cx="4940824" cy="207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6"/>
          <p:cNvSpPr txBox="1"/>
          <p:nvPr>
            <p:ph idx="12" type="sldNum"/>
          </p:nvPr>
        </p:nvSpPr>
        <p:spPr>
          <a:xfrm>
            <a:off x="297050" y="198424"/>
            <a:ext cx="1807200" cy="125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0B5394"/>
                </a:solidFill>
              </a:rPr>
              <a:t>‹#›</a:t>
            </a:fld>
            <a:endParaRPr>
              <a:solidFill>
                <a:srgbClr val="0B5394"/>
              </a:solidFill>
            </a:endParaRPr>
          </a:p>
        </p:txBody>
      </p:sp>
      <p:sp>
        <p:nvSpPr>
          <p:cNvPr id="89" name="Google Shape;89;p16"/>
          <p:cNvSpPr txBox="1"/>
          <p:nvPr/>
        </p:nvSpPr>
        <p:spPr>
          <a:xfrm>
            <a:off x="2104250" y="732500"/>
            <a:ext cx="3519300" cy="43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Calibri"/>
              <a:buChar char="●"/>
            </a:pPr>
            <a:r>
              <a:rPr lang="en" sz="16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Since our data is stored based on product id i.e. if a person is buying 10 products then his data will be stored in 10 observations and hence there will be a repetition of the data for the same user.</a:t>
            </a:r>
            <a:endParaRPr sz="160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Calibri"/>
              <a:buChar char="●"/>
            </a:pPr>
            <a:r>
              <a:rPr lang="en" sz="16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Removed the NAN values </a:t>
            </a:r>
            <a:endParaRPr sz="160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16"/>
          <p:cNvSpPr txBox="1"/>
          <p:nvPr/>
        </p:nvSpPr>
        <p:spPr>
          <a:xfrm>
            <a:off x="2104250" y="0"/>
            <a:ext cx="7084500" cy="5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Nunito"/>
                <a:ea typeface="Nunito"/>
                <a:cs typeface="Nunito"/>
                <a:sym typeface="Nunito"/>
              </a:rPr>
              <a:t>Data Cleaning</a:t>
            </a:r>
            <a:endParaRPr b="1" sz="240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91" name="Google Shape;9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23562" y="899825"/>
            <a:ext cx="3487073" cy="771275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6"/>
          <p:cNvSpPr/>
          <p:nvPr/>
        </p:nvSpPr>
        <p:spPr>
          <a:xfrm>
            <a:off x="7082338" y="1799626"/>
            <a:ext cx="397200" cy="9267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FF0000">
                <a:alpha val="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3" name="Google Shape;9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51249" y="2854849"/>
            <a:ext cx="3659376" cy="804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7"/>
          <p:cNvSpPr txBox="1"/>
          <p:nvPr>
            <p:ph idx="12" type="sldNum"/>
          </p:nvPr>
        </p:nvSpPr>
        <p:spPr>
          <a:xfrm>
            <a:off x="109075" y="146024"/>
            <a:ext cx="1807200" cy="125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" name="Google Shape;99;p17"/>
          <p:cNvSpPr txBox="1"/>
          <p:nvPr/>
        </p:nvSpPr>
        <p:spPr>
          <a:xfrm>
            <a:off x="2098675" y="65500"/>
            <a:ext cx="70452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Nunito"/>
                <a:ea typeface="Nunito"/>
                <a:cs typeface="Nunito"/>
                <a:sym typeface="Nunito"/>
              </a:rPr>
              <a:t>Exploratory analysis using Tableau</a:t>
            </a:r>
            <a:endParaRPr b="1" sz="24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00" name="Google Shape;100;p17"/>
          <p:cNvSpPr txBox="1"/>
          <p:nvPr/>
        </p:nvSpPr>
        <p:spPr>
          <a:xfrm>
            <a:off x="2098675" y="563325"/>
            <a:ext cx="3694200" cy="442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The analysis is between Age and 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Average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purchase count with gender filter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101" name="Google Shape;101;p17"/>
          <p:cNvGraphicFramePr/>
          <p:nvPr/>
        </p:nvGraphicFramePr>
        <p:xfrm>
          <a:off x="2318375" y="1276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{C607F313-6CEA-4A4F-BD2C-6ECFA3B66C56}</a:tableStyleId>
              </a:tblPr>
              <a:tblGrid>
                <a:gridCol w="1084925"/>
                <a:gridCol w="1084925"/>
                <a:gridCol w="1084925"/>
              </a:tblGrid>
              <a:tr h="5438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Average</a:t>
                      </a:r>
                      <a:r>
                        <a:rPr b="1" lang="en"/>
                        <a:t> </a:t>
                      </a:r>
                      <a:r>
                        <a:rPr lang="en"/>
                        <a:t>Purchase </a:t>
                      </a:r>
                      <a:r>
                        <a:rPr lang="en"/>
                        <a:t>Count </a:t>
                      </a:r>
                      <a:r>
                        <a:rPr lang="en"/>
                        <a:t>(</a:t>
                      </a:r>
                      <a:r>
                        <a:rPr b="1" lang="en"/>
                        <a:t>High</a:t>
                      </a:r>
                      <a:r>
                        <a:rPr lang="en"/>
                        <a:t>)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Gender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Age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3545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86.24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Male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26-35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3545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68.10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Female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26-35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graphicFrame>
        <p:nvGraphicFramePr>
          <p:cNvPr id="102" name="Google Shape;102;p17"/>
          <p:cNvGraphicFramePr/>
          <p:nvPr/>
        </p:nvGraphicFramePr>
        <p:xfrm>
          <a:off x="2318375" y="3185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{C607F313-6CEA-4A4F-BD2C-6ECFA3B66C56}</a:tableStyleId>
              </a:tblPr>
              <a:tblGrid>
                <a:gridCol w="1084925"/>
                <a:gridCol w="1084925"/>
                <a:gridCol w="1084925"/>
              </a:tblGrid>
              <a:tr h="5438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Average </a:t>
                      </a:r>
                      <a:r>
                        <a:rPr lang="en"/>
                        <a:t>Purchase Count (</a:t>
                      </a:r>
                      <a:r>
                        <a:rPr b="1" lang="en"/>
                        <a:t>low</a:t>
                      </a:r>
                      <a:r>
                        <a:rPr lang="en"/>
                        <a:t>)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Gender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Age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3545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44.01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Male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55+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3545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37.18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Female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55+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pic>
        <p:nvPicPr>
          <p:cNvPr id="103" name="Google Shape;10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33325" y="668207"/>
            <a:ext cx="3254775" cy="41541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8"/>
          <p:cNvSpPr txBox="1"/>
          <p:nvPr>
            <p:ph idx="12" type="sldNum"/>
          </p:nvPr>
        </p:nvSpPr>
        <p:spPr>
          <a:xfrm>
            <a:off x="109075" y="146024"/>
            <a:ext cx="1807200" cy="125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9" name="Google Shape;109;p18"/>
          <p:cNvSpPr txBox="1"/>
          <p:nvPr/>
        </p:nvSpPr>
        <p:spPr>
          <a:xfrm>
            <a:off x="2098675" y="65500"/>
            <a:ext cx="70452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Nunito"/>
                <a:ea typeface="Nunito"/>
                <a:cs typeface="Nunito"/>
                <a:sym typeface="Nunito"/>
              </a:rPr>
              <a:t>Exploratory analysis using Tableau</a:t>
            </a:r>
            <a:endParaRPr b="1" sz="20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10" name="Google Shape;110;p18"/>
          <p:cNvSpPr txBox="1"/>
          <p:nvPr/>
        </p:nvSpPr>
        <p:spPr>
          <a:xfrm>
            <a:off x="2098675" y="563325"/>
            <a:ext cx="3694200" cy="442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The analysis is between Age and 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Count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purchase(in dollars).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111" name="Google Shape;111;p18"/>
          <p:cNvGraphicFramePr/>
          <p:nvPr/>
        </p:nvGraphicFramePr>
        <p:xfrm>
          <a:off x="2318375" y="1188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{C607F313-6CEA-4A4F-BD2C-6ECFA3B66C56}</a:tableStyleId>
              </a:tblPr>
              <a:tblGrid>
                <a:gridCol w="1084925"/>
                <a:gridCol w="1084925"/>
                <a:gridCol w="1084925"/>
              </a:tblGrid>
              <a:tr h="5438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Count</a:t>
                      </a:r>
                      <a:endParaRPr b="1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Purchase (</a:t>
                      </a:r>
                      <a:r>
                        <a:rPr b="1" lang="en"/>
                        <a:t>Highest</a:t>
                      </a:r>
                      <a:r>
                        <a:rPr lang="en"/>
                        <a:t>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Gender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Age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545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1,22,144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Male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26-35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545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36,476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Female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26-35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112" name="Google Shape;112;p18"/>
          <p:cNvGraphicFramePr/>
          <p:nvPr/>
        </p:nvGraphicFramePr>
        <p:xfrm>
          <a:off x="2318375" y="3185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{C607F313-6CEA-4A4F-BD2C-6ECFA3B66C56}</a:tableStyleId>
              </a:tblPr>
              <a:tblGrid>
                <a:gridCol w="1084925"/>
                <a:gridCol w="1084925"/>
                <a:gridCol w="1084925"/>
              </a:tblGrid>
              <a:tr h="5438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Count</a:t>
                      </a:r>
                      <a:r>
                        <a:rPr b="1" lang="en"/>
                        <a:t> </a:t>
                      </a:r>
                      <a:r>
                        <a:rPr lang="en"/>
                        <a:t>Purchase (</a:t>
                      </a:r>
                      <a:r>
                        <a:rPr b="1" lang="en"/>
                        <a:t>lowest)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Gender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Age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545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7,240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Male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0-17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545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3,638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Female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55+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113" name="Google Shape;11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92875" y="668199"/>
            <a:ext cx="3307875" cy="3947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9"/>
          <p:cNvSpPr txBox="1"/>
          <p:nvPr>
            <p:ph idx="12" type="sldNum"/>
          </p:nvPr>
        </p:nvSpPr>
        <p:spPr>
          <a:xfrm>
            <a:off x="109075" y="146024"/>
            <a:ext cx="1807200" cy="125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9" name="Google Shape;119;p19"/>
          <p:cNvSpPr txBox="1"/>
          <p:nvPr/>
        </p:nvSpPr>
        <p:spPr>
          <a:xfrm>
            <a:off x="2098675" y="65500"/>
            <a:ext cx="70452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0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Exploratory analysis using Tableau</a:t>
            </a:r>
            <a:endParaRPr b="1" sz="20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20" name="Google Shape;120;p19"/>
          <p:cNvSpPr txBox="1"/>
          <p:nvPr/>
        </p:nvSpPr>
        <p:spPr>
          <a:xfrm>
            <a:off x="2098675" y="563325"/>
            <a:ext cx="3694200" cy="442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The analysis is between City Category and 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Average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purchase count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with a gender filter.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121" name="Google Shape;121;p19"/>
          <p:cNvGraphicFramePr/>
          <p:nvPr/>
        </p:nvGraphicFramePr>
        <p:xfrm>
          <a:off x="2637163" y="14686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{C607F313-6CEA-4A4F-BD2C-6ECFA3B66C56}</a:tableStyleId>
              </a:tblPr>
              <a:tblGrid>
                <a:gridCol w="1051900"/>
                <a:gridCol w="1051900"/>
                <a:gridCol w="1051900"/>
              </a:tblGrid>
              <a:tr h="8209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Average </a:t>
                      </a:r>
                      <a:r>
                        <a:rPr lang="en"/>
                        <a:t>Purchase Count 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Gender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City Category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3155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109.94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Male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155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88.84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Female</a:t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155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105.84</a:t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Male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155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84.83</a:t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Female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155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41.41</a:t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Male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155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35.22</a:t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Female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</a:tbl>
          </a:graphicData>
        </a:graphic>
      </p:graphicFrame>
      <p:pic>
        <p:nvPicPr>
          <p:cNvPr id="122" name="Google Shape;12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91325" y="529375"/>
            <a:ext cx="2210815" cy="442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0"/>
          <p:cNvSpPr txBox="1"/>
          <p:nvPr>
            <p:ph idx="12" type="sldNum"/>
          </p:nvPr>
        </p:nvSpPr>
        <p:spPr>
          <a:xfrm>
            <a:off x="109075" y="146024"/>
            <a:ext cx="1807200" cy="125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8" name="Google Shape;128;p20"/>
          <p:cNvSpPr txBox="1"/>
          <p:nvPr/>
        </p:nvSpPr>
        <p:spPr>
          <a:xfrm>
            <a:off x="2098675" y="65500"/>
            <a:ext cx="70452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Exploratory analysis using Tableau</a:t>
            </a:r>
            <a:endParaRPr b="1" sz="20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29" name="Google Shape;129;p20"/>
          <p:cNvSpPr txBox="1"/>
          <p:nvPr/>
        </p:nvSpPr>
        <p:spPr>
          <a:xfrm>
            <a:off x="2098675" y="563325"/>
            <a:ext cx="3694200" cy="442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The analysis is between City Category and 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Count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Purchase(in dollars) with a gender filter.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130" name="Google Shape;130;p20"/>
          <p:cNvGraphicFramePr/>
          <p:nvPr/>
        </p:nvGraphicFramePr>
        <p:xfrm>
          <a:off x="2637163" y="14686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{C607F313-6CEA-4A4F-BD2C-6ECFA3B66C56}</a:tableStyleId>
              </a:tblPr>
              <a:tblGrid>
                <a:gridCol w="1051900"/>
                <a:gridCol w="1051900"/>
                <a:gridCol w="1051900"/>
              </a:tblGrid>
              <a:tr h="8209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Count</a:t>
                      </a:r>
                      <a:endParaRPr b="1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Purchase 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Gender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City Category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3155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80,655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Male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155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25,633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Female</a:t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155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1,25,427</a:t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Male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155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41,775</a:t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Female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155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93,366</a:t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Male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155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30,349</a:t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Female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</a:tbl>
          </a:graphicData>
        </a:graphic>
      </p:graphicFrame>
      <p:pic>
        <p:nvPicPr>
          <p:cNvPr id="131" name="Google Shape;13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65800" y="668200"/>
            <a:ext cx="1984499" cy="417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1"/>
          <p:cNvSpPr txBox="1"/>
          <p:nvPr>
            <p:ph idx="12" type="sldNum"/>
          </p:nvPr>
        </p:nvSpPr>
        <p:spPr>
          <a:xfrm>
            <a:off x="109075" y="146024"/>
            <a:ext cx="1807200" cy="125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7" name="Google Shape;137;p21"/>
          <p:cNvSpPr txBox="1"/>
          <p:nvPr/>
        </p:nvSpPr>
        <p:spPr>
          <a:xfrm>
            <a:off x="2098675" y="65500"/>
            <a:ext cx="70452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0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Exploratory analysis using Tableau</a:t>
            </a:r>
            <a:endParaRPr b="1" sz="20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38" name="Google Shape;138;p21"/>
          <p:cNvSpPr txBox="1"/>
          <p:nvPr/>
        </p:nvSpPr>
        <p:spPr>
          <a:xfrm>
            <a:off x="2098675" y="563325"/>
            <a:ext cx="3694200" cy="442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The analysis is between Marital Status and 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Average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purchase count with a gender filter.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139" name="Google Shape;139;p21"/>
          <p:cNvGraphicFramePr/>
          <p:nvPr/>
        </p:nvGraphicFramePr>
        <p:xfrm>
          <a:off x="2944600" y="14325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{C607F313-6CEA-4A4F-BD2C-6ECFA3B66C56}</a:tableStyleId>
              </a:tblPr>
              <a:tblGrid>
                <a:gridCol w="1084925"/>
                <a:gridCol w="1084925"/>
                <a:gridCol w="1084925"/>
              </a:tblGrid>
              <a:tr h="5438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Average </a:t>
                      </a:r>
                      <a:r>
                        <a:rPr lang="en"/>
                        <a:t>Purchase Count 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Gender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Marital Status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545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70.31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Male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Married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545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57.63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Female</a:t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Married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545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73.09</a:t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Male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Single 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545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61.05</a:t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Female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Single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</a:tbl>
          </a:graphicData>
        </a:graphic>
      </p:graphicFrame>
      <p:pic>
        <p:nvPicPr>
          <p:cNvPr id="140" name="Google Shape;14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49750" y="630350"/>
            <a:ext cx="1881573" cy="442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Aemelia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